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00" y="3581400"/>
            <a:ext cx="8940800" cy="1143000"/>
          </a:xfrm>
        </p:spPr>
        <p:txBody>
          <a:bodyPr wrap="square" anchor="b">
            <a:noAutofit/>
          </a:bodyPr>
          <a:lstStyle>
            <a:lvl1pPr algn="l">
              <a:defRPr sz="6600">
                <a:solidFill>
                  <a:srgbClr val="55748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" y="4419600"/>
            <a:ext cx="8940800" cy="685800"/>
          </a:xfrm>
        </p:spPr>
        <p:txBody>
          <a:bodyPr wrap="square">
            <a:normAutofit/>
          </a:bodyPr>
          <a:lstStyle>
            <a:lvl1pPr marL="0" indent="0" algn="l">
              <a:buNone/>
              <a:defRPr sz="3600">
                <a:solidFill>
                  <a:srgbClr val="54728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F10C-4D69-4F34-8D3F-4C98209F730D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47DC-84E2-479F-8EC6-757165CBB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17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F10C-4D69-4F34-8D3F-4C98209F730D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47DC-84E2-479F-8EC6-757165CBB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34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F10C-4D69-4F34-8D3F-4C98209F730D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47DC-84E2-479F-8EC6-757165CBB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02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F10C-4D69-4F34-8D3F-4C98209F730D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47DC-84E2-479F-8EC6-757165CBB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61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0" y="1709740"/>
            <a:ext cx="98552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54728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5600" y="4589465"/>
            <a:ext cx="98552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54728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F10C-4D69-4F34-8D3F-4C98209F730D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47DC-84E2-479F-8EC6-757165CBB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88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25600" y="1825625"/>
            <a:ext cx="49106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70133" y="1825625"/>
            <a:ext cx="491066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F10C-4D69-4F34-8D3F-4C98209F730D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47DC-84E2-479F-8EC6-757165CBB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06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7717" y="304800"/>
            <a:ext cx="9880600" cy="914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5600" y="1622425"/>
            <a:ext cx="49106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25600" y="2270125"/>
            <a:ext cx="49106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70133" y="1622425"/>
            <a:ext cx="4910667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70133" y="2270125"/>
            <a:ext cx="4910667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F10C-4D69-4F34-8D3F-4C98209F730D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47DC-84E2-479F-8EC6-757165CBB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43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F10C-4D69-4F34-8D3F-4C98209F730D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47DC-84E2-479F-8EC6-757165CBB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25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F10C-4D69-4F34-8D3F-4C98209F730D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47DC-84E2-479F-8EC6-757165CBB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579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7716" y="304800"/>
            <a:ext cx="9880600" cy="914400"/>
          </a:xfrm>
        </p:spPr>
        <p:txBody>
          <a:bodyPr anchor="ctr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4533" y="1851025"/>
            <a:ext cx="6536267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25600" y="1851025"/>
            <a:ext cx="3285067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F10C-4D69-4F34-8D3F-4C98209F730D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47DC-84E2-479F-8EC6-757165CBB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169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7716" y="304800"/>
            <a:ext cx="9880600" cy="914400"/>
          </a:xfrm>
        </p:spPr>
        <p:txBody>
          <a:bodyPr anchor="ctr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57877" y="1825625"/>
            <a:ext cx="6990645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19866" y="5783263"/>
            <a:ext cx="8466667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FF10C-4D69-4F34-8D3F-4C98209F730D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D47DC-84E2-479F-8EC6-757165CBB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57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7717" y="304800"/>
            <a:ext cx="9880600" cy="9144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5600" y="1825625"/>
            <a:ext cx="98552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547288"/>
                </a:solidFill>
              </a:defRPr>
            </a:lvl1pPr>
          </a:lstStyle>
          <a:p>
            <a:fld id="{C9CFF10C-4D69-4F34-8D3F-4C98209F730D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3824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547288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3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547288"/>
                </a:solidFill>
              </a:defRPr>
            </a:lvl1pPr>
          </a:lstStyle>
          <a:p>
            <a:fld id="{BD6D47DC-84E2-479F-8EC6-757165CBB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55748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547288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47288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547288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7288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7288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704B8-E20E-4E1E-B846-814777E62A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Christian Walk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DA98FF-C618-4C5C-BB59-C40926799F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600" y="4724400"/>
            <a:ext cx="8940800" cy="685800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Eph 4:1-3; Matt. 4:19</a:t>
            </a:r>
            <a:endParaRPr lang="en-US" sz="4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156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77A19-D1FC-4175-9C2D-F851B9504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342900"/>
            <a:ext cx="9880600" cy="1252537"/>
          </a:xfrm>
        </p:spPr>
        <p:txBody>
          <a:bodyPr>
            <a:noAutofit/>
          </a:bodyPr>
          <a:lstStyle/>
          <a:p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 To Be In Newness Of Life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Rom. 6:3-4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60563-B21B-4ACD-B5CE-15426F8E5272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457200" marR="0" indent="-45720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Paul talks about the effects of the consummating act of obedience by which one is saved and becomes a Christian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What does this mean?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7A26B4-AFFA-4247-90BB-5C3F638591ED}"/>
              </a:ext>
            </a:extLst>
          </p:cNvPr>
          <p:cNvSpPr/>
          <p:nvPr/>
        </p:nvSpPr>
        <p:spPr>
          <a:xfrm>
            <a:off x="1600200" y="4229100"/>
            <a:ext cx="9880600" cy="193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accent1"/>
                </a:solidFill>
              </a:rPr>
              <a:t>Means when we're buried with Christ in baptism, all past sins have been remitted or washed away - Acts 2:38; 22:16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F351D0-D6C0-46BC-BC62-6EF386B14A74}"/>
              </a:ext>
            </a:extLst>
          </p:cNvPr>
          <p:cNvSpPr/>
          <p:nvPr/>
        </p:nvSpPr>
        <p:spPr>
          <a:xfrm>
            <a:off x="1600200" y="4206874"/>
            <a:ext cx="9893300" cy="193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accent1"/>
                </a:solidFill>
              </a:rPr>
              <a:t>Means that one is now "in Christ," having a special spiritual relationship with God through Christ - 2 Cor. 5:17; Gal. 3:26-27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D3CBFA-79DC-43FB-9BFD-076B763D2117}"/>
              </a:ext>
            </a:extLst>
          </p:cNvPr>
          <p:cNvSpPr/>
          <p:nvPr/>
        </p:nvSpPr>
        <p:spPr>
          <a:xfrm>
            <a:off x="1606550" y="4206874"/>
            <a:ext cx="9893300" cy="193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accent1"/>
                </a:solidFill>
              </a:rPr>
              <a:t>Means he's been delivered from the power of darkness and translated into the kingdom of God's dear Son, which is His church, having been redeemed - Col. 1:13-14</a:t>
            </a:r>
          </a:p>
        </p:txBody>
      </p:sp>
    </p:spTree>
    <p:extLst>
      <p:ext uri="{BB962C8B-B14F-4D97-AF65-F5344CB8AC3E}">
        <p14:creationId xmlns:p14="http://schemas.microsoft.com/office/powerpoint/2010/main" val="801394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  <p:bldP spid="6" grpId="1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77A19-D1FC-4175-9C2D-F851B9504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342900"/>
            <a:ext cx="9880600" cy="1252537"/>
          </a:xfrm>
        </p:spPr>
        <p:txBody>
          <a:bodyPr>
            <a:noAutofit/>
          </a:bodyPr>
          <a:lstStyle/>
          <a:p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 To Be By Faith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- 2 Cor. 5:6-7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60563-B21B-4ACD-B5CE-15426F8E5272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Speaking of that blessed state which exists with Christ after this newness of life begins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does this mean?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7A26B4-AFFA-4247-90BB-5C3F638591ED}"/>
              </a:ext>
            </a:extLst>
          </p:cNvPr>
          <p:cNvSpPr/>
          <p:nvPr/>
        </p:nvSpPr>
        <p:spPr>
          <a:xfrm>
            <a:off x="1600200" y="4229100"/>
            <a:ext cx="9880600" cy="193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accent1"/>
                </a:solidFill>
              </a:rPr>
              <a:t>To understand what it means to walk by faith, we must understand a little more about faith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F351D0-D6C0-46BC-BC62-6EF386B14A74}"/>
              </a:ext>
            </a:extLst>
          </p:cNvPr>
          <p:cNvSpPr/>
          <p:nvPr/>
        </p:nvSpPr>
        <p:spPr>
          <a:xfrm>
            <a:off x="1587500" y="4255295"/>
            <a:ext cx="9893300" cy="193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accent1"/>
                </a:solidFill>
              </a:rPr>
              <a:t>To walk by faith, then, demands that we take God at His word and live according to His standard rather than according to the desires of self - Gal. 2:20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D3CBFA-79DC-43FB-9BFD-076B763D2117}"/>
              </a:ext>
            </a:extLst>
          </p:cNvPr>
          <p:cNvSpPr/>
          <p:nvPr/>
        </p:nvSpPr>
        <p:spPr>
          <a:xfrm>
            <a:off x="1625600" y="4281490"/>
            <a:ext cx="9893300" cy="193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accent1"/>
                </a:solidFill>
              </a:rPr>
              <a:t>The Bible is full of examples which show us from a practical standpoint what it means to live by faith--consider just one - Heb. 11:8</a:t>
            </a:r>
          </a:p>
        </p:txBody>
      </p:sp>
    </p:spTree>
    <p:extLst>
      <p:ext uri="{BB962C8B-B14F-4D97-AF65-F5344CB8AC3E}">
        <p14:creationId xmlns:p14="http://schemas.microsoft.com/office/powerpoint/2010/main" val="58474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  <p:bldP spid="6" grpId="1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77A19-D1FC-4175-9C2D-F851B9504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342900"/>
            <a:ext cx="9880600" cy="1252537"/>
          </a:xfrm>
        </p:spPr>
        <p:txBody>
          <a:bodyPr>
            <a:noAutofit/>
          </a:bodyPr>
          <a:lstStyle/>
          <a:p>
            <a:r>
              <a:rPr lang="en-US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 To Be Worthy Of His Calling</a:t>
            </a:r>
            <a:r>
              <a:rPr lang="en-US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Eph. 4:1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60563-B21B-4ACD-B5CE-15426F8E5272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kind of attitude that will characterize those who walk by faith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does this mean?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7A26B4-AFFA-4247-90BB-5C3F638591ED}"/>
              </a:ext>
            </a:extLst>
          </p:cNvPr>
          <p:cNvSpPr/>
          <p:nvPr/>
        </p:nvSpPr>
        <p:spPr>
          <a:xfrm>
            <a:off x="1600200" y="4229100"/>
            <a:ext cx="9880600" cy="193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accent1"/>
                </a:solidFill>
              </a:rPr>
              <a:t>The word "worthy" is defined as "having worth, value, or merit; deserving, meriting"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F351D0-D6C0-46BC-BC62-6EF386B14A74}"/>
              </a:ext>
            </a:extLst>
          </p:cNvPr>
          <p:cNvSpPr/>
          <p:nvPr/>
        </p:nvSpPr>
        <p:spPr>
          <a:xfrm>
            <a:off x="1606550" y="4229100"/>
            <a:ext cx="9893300" cy="193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chemeClr val="accent1"/>
                </a:solidFill>
              </a:rPr>
              <a:t>To walk worthy of this calling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D3CBFA-79DC-43FB-9BFD-076B763D2117}"/>
              </a:ext>
            </a:extLst>
          </p:cNvPr>
          <p:cNvSpPr/>
          <p:nvPr/>
        </p:nvSpPr>
        <p:spPr>
          <a:xfrm>
            <a:off x="1631950" y="4211637"/>
            <a:ext cx="9893300" cy="193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accent1"/>
                </a:solidFill>
              </a:rPr>
              <a:t>Sometimes people say that we can never really be worthy of the Lord, and there's a sense in which that's true</a:t>
            </a:r>
          </a:p>
        </p:txBody>
      </p:sp>
    </p:spTree>
    <p:extLst>
      <p:ext uri="{BB962C8B-B14F-4D97-AF65-F5344CB8AC3E}">
        <p14:creationId xmlns:p14="http://schemas.microsoft.com/office/powerpoint/2010/main" val="244727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  <p:bldP spid="6" grpId="1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77A19-D1FC-4175-9C2D-F851B9504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342900"/>
            <a:ext cx="9880600" cy="1252537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To Be A Walk Of Love - Eph. 5:1-2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60563-B21B-4ACD-B5CE-15426F8E5272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describes various characteristics of those who walk worthy of God's calling and tells us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other words, if we're truly walking by faith, then that faith will be working through love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7A26B4-AFFA-4247-90BB-5C3F638591ED}"/>
              </a:ext>
            </a:extLst>
          </p:cNvPr>
          <p:cNvSpPr/>
          <p:nvPr/>
        </p:nvSpPr>
        <p:spPr>
          <a:xfrm>
            <a:off x="1587500" y="2997201"/>
            <a:ext cx="9880600" cy="193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accent1"/>
                </a:solidFill>
              </a:rPr>
              <a:t>We are to measure our love by the way that Christ has loved us and given Himself for us - Rom. 5:8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F351D0-D6C0-46BC-BC62-6EF386B14A74}"/>
              </a:ext>
            </a:extLst>
          </p:cNvPr>
          <p:cNvSpPr/>
          <p:nvPr/>
        </p:nvSpPr>
        <p:spPr>
          <a:xfrm>
            <a:off x="1606550" y="2997201"/>
            <a:ext cx="9893300" cy="193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chemeClr val="accent1"/>
                </a:solidFill>
              </a:rPr>
              <a:t>We see that the kind of love in which God wants us to walk isn't just a feeling but an action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D3CBFA-79DC-43FB-9BFD-076B763D2117}"/>
              </a:ext>
            </a:extLst>
          </p:cNvPr>
          <p:cNvSpPr/>
          <p:nvPr/>
        </p:nvSpPr>
        <p:spPr>
          <a:xfrm>
            <a:off x="1574800" y="2997201"/>
            <a:ext cx="9893300" cy="193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accent1"/>
                </a:solidFill>
              </a:rPr>
              <a:t>It involves doing something that's in the best interest of another - Gal. 5:6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15C46C-1827-4406-9179-80E6A18B7B31}"/>
              </a:ext>
            </a:extLst>
          </p:cNvPr>
          <p:cNvSpPr/>
          <p:nvPr/>
        </p:nvSpPr>
        <p:spPr>
          <a:xfrm>
            <a:off x="1625600" y="4001294"/>
            <a:ext cx="9842500" cy="193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85800" marR="0" indent="-68580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6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This is true whether it involves the love that we should show to our fellow men or the love that we should show to God - 1 Jn. 3:16-18, 5:3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A73388-54C9-48F5-9098-E5555CF292D5}"/>
              </a:ext>
            </a:extLst>
          </p:cNvPr>
          <p:cNvSpPr/>
          <p:nvPr/>
        </p:nvSpPr>
        <p:spPr>
          <a:xfrm>
            <a:off x="1600200" y="4001294"/>
            <a:ext cx="9842500" cy="193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85800" marR="0" indent="-685800"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  <a:tab pos="685800" algn="l"/>
                <a:tab pos="914400" algn="l"/>
                <a:tab pos="1143000" algn="l"/>
                <a:tab pos="1371600" algn="l"/>
              </a:tabLst>
            </a:pPr>
            <a:r>
              <a:rPr lang="en-US" sz="36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We're to imitate the same type of love which Christ showed, and He loved us enough to die on the cross for us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68AE9A-8056-427B-ABE4-A5878AB17C18}"/>
              </a:ext>
            </a:extLst>
          </p:cNvPr>
          <p:cNvSpPr/>
          <p:nvPr/>
        </p:nvSpPr>
        <p:spPr>
          <a:xfrm>
            <a:off x="1625600" y="4001294"/>
            <a:ext cx="9842500" cy="193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 can't die on the cross as He did, but there are still many things that we can do and must do to walk in love</a:t>
            </a:r>
            <a:endParaRPr lang="en-US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633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  <p:bldP spid="6" grpId="1" animBg="1"/>
      <p:bldP spid="7" grpId="0" animBg="1"/>
      <p:bldP spid="7" grpId="1" animBg="1"/>
      <p:bldP spid="5" grpId="0" animBg="1"/>
      <p:bldP spid="5" grpId="1" animBg="1"/>
      <p:bldP spid="8" grpId="0" animBg="1"/>
      <p:bldP spid="8" grpId="1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625600" y="1389185"/>
            <a:ext cx="4910667" cy="478777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GOD'S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The great love of God for man</a:t>
            </a:r>
            <a:r>
              <a:rPr lang="en-US" sz="3600" dirty="0"/>
              <a:t> (</a:t>
            </a:r>
            <a:r>
              <a:rPr lang="en-US" sz="3600" u="sng" dirty="0" err="1"/>
              <a:t>Jn</a:t>
            </a:r>
            <a:r>
              <a:rPr lang="en-US" sz="3600" u="sng" dirty="0"/>
              <a:t> 3:16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He gave His Son, Jesus Christ, as the Savior</a:t>
            </a:r>
            <a:r>
              <a:rPr lang="en-US" sz="3600" dirty="0"/>
              <a:t> (</a:t>
            </a:r>
            <a:r>
              <a:rPr lang="en-US" sz="3600" u="sng" dirty="0"/>
              <a:t>Lk 19:10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Sent the Holy Spirit as a guide</a:t>
            </a:r>
            <a:r>
              <a:rPr lang="en-US" sz="3600" dirty="0"/>
              <a:t> (</a:t>
            </a:r>
            <a:r>
              <a:rPr lang="en-US" sz="3600" u="sng" dirty="0" err="1"/>
              <a:t>Jn</a:t>
            </a:r>
            <a:r>
              <a:rPr lang="en-US" sz="3600" u="sng" dirty="0"/>
              <a:t> 16:13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Gave the Gospel as "the power" unto salvation</a:t>
            </a:r>
            <a:r>
              <a:rPr lang="en-US" sz="3600" dirty="0"/>
              <a:t> (</a:t>
            </a:r>
            <a:r>
              <a:rPr lang="en-US" sz="3600" u="sng" dirty="0"/>
              <a:t>Rom 1:16</a:t>
            </a:r>
            <a:r>
              <a:rPr lang="en-US" sz="36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/>
              <a:t>Provided atonement by the blood of Christ</a:t>
            </a:r>
            <a:r>
              <a:rPr lang="en-US" sz="3600" dirty="0"/>
              <a:t> (</a:t>
            </a:r>
            <a:r>
              <a:rPr lang="en-US" sz="3600" u="sng" dirty="0"/>
              <a:t>Rom 5:9</a:t>
            </a:r>
            <a:r>
              <a:rPr lang="en-US" sz="36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570133" y="1389185"/>
            <a:ext cx="4910667" cy="478777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400" dirty="0"/>
              <a:t>MAN'S PART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Hear the Gospel</a:t>
            </a:r>
            <a:r>
              <a:rPr lang="en-US" sz="3600" dirty="0"/>
              <a:t> (</a:t>
            </a:r>
            <a:r>
              <a:rPr lang="en-US" sz="3600" u="sng" dirty="0"/>
              <a:t>Rom 10:17</a:t>
            </a:r>
            <a:r>
              <a:rPr lang="en-US" sz="3600" dirty="0"/>
              <a:t>, </a:t>
            </a:r>
            <a:r>
              <a:rPr lang="en-US" sz="3600" u="sng" dirty="0" err="1"/>
              <a:t>Jn</a:t>
            </a:r>
            <a:r>
              <a:rPr lang="en-US" sz="3600" u="sng" dirty="0"/>
              <a:t> 8:32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Believe the Gospel</a:t>
            </a:r>
            <a:r>
              <a:rPr lang="en-US" sz="3600" dirty="0"/>
              <a:t> (</a:t>
            </a:r>
            <a:r>
              <a:rPr lang="en-US" sz="3600" u="sng" dirty="0" err="1"/>
              <a:t>Heb</a:t>
            </a:r>
            <a:r>
              <a:rPr lang="en-US" sz="3600" u="sng" dirty="0"/>
              <a:t> 11:6</a:t>
            </a:r>
            <a:r>
              <a:rPr lang="en-US" sz="3600" dirty="0"/>
              <a:t>, </a:t>
            </a:r>
            <a:r>
              <a:rPr lang="en-US" sz="3600" u="sng" dirty="0" err="1"/>
              <a:t>Jn</a:t>
            </a:r>
            <a:r>
              <a:rPr lang="en-US" sz="3600" u="sng" dirty="0"/>
              <a:t> 20:31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Repent of past sins</a:t>
            </a:r>
            <a:r>
              <a:rPr lang="en-US" sz="3600" dirty="0"/>
              <a:t> (</a:t>
            </a:r>
            <a:r>
              <a:rPr lang="en-US" sz="3600" u="sng" dirty="0"/>
              <a:t>Lk 13:3</a:t>
            </a:r>
            <a:r>
              <a:rPr lang="en-US" sz="3600" dirty="0"/>
              <a:t>, </a:t>
            </a:r>
            <a:r>
              <a:rPr lang="en-US" sz="3600" u="sng" dirty="0"/>
              <a:t>Acts 17:30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Confess faith in Jesus Christ</a:t>
            </a:r>
            <a:r>
              <a:rPr lang="en-US" sz="3600" dirty="0"/>
              <a:t> (</a:t>
            </a:r>
            <a:r>
              <a:rPr lang="en-US" sz="3600" u="sng" dirty="0"/>
              <a:t>Rom 10:10</a:t>
            </a:r>
            <a:r>
              <a:rPr lang="en-US" sz="3600" dirty="0"/>
              <a:t>, </a:t>
            </a:r>
            <a:r>
              <a:rPr lang="en-US" sz="3600" u="sng" dirty="0"/>
              <a:t>Matt 10:32</a:t>
            </a:r>
            <a:r>
              <a:rPr lang="en-US" sz="3600" dirty="0"/>
              <a:t>)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/>
              <a:t>Be Baptized</a:t>
            </a:r>
            <a:r>
              <a:rPr lang="en-US" sz="3600" dirty="0"/>
              <a:t> (</a:t>
            </a:r>
            <a:r>
              <a:rPr lang="en-US" sz="3600" u="sng" dirty="0"/>
              <a:t>Gal 3:27</a:t>
            </a:r>
            <a:r>
              <a:rPr lang="en-US" sz="3600" dirty="0"/>
              <a:t>, </a:t>
            </a:r>
            <a:r>
              <a:rPr lang="en-US" sz="3600" u="sng" dirty="0"/>
              <a:t>Mk 16:16</a:t>
            </a:r>
            <a:r>
              <a:rPr lang="en-US" sz="3600" dirty="0"/>
              <a:t>, </a:t>
            </a:r>
            <a:r>
              <a:rPr lang="en-US" sz="3600" u="sng" dirty="0"/>
              <a:t>Acts 2:38</a:t>
            </a:r>
            <a:r>
              <a:rPr lang="en-US" sz="36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/>
              <a:t>Be faithful unto death</a:t>
            </a:r>
            <a:r>
              <a:rPr lang="en-US" sz="36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6176963"/>
            <a:ext cx="10325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us053_PowerPlugs_Template_gnrx.v18.01.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053_PowerPlugs_Template_gnrx.v17.10.w.potx" id="{1784B9B7-0E5C-4386-9F35-2D887667CED8}" vid="{DEF781A1-1823-41CB-9206-9B25020E063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bus053_PowerPlugs_Template_gnrx.v18.01.w</Template>
  <TotalTime>100</TotalTime>
  <Words>644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bus053_PowerPlugs_Template_gnrx.v18.01.w</vt:lpstr>
      <vt:lpstr>The Christian Walk</vt:lpstr>
      <vt:lpstr>Is To Be In Newness Of Life - Rom. 6:3-4</vt:lpstr>
      <vt:lpstr>Is To Be By Faith - 2 Cor. 5:6-7</vt:lpstr>
      <vt:lpstr>Is To Be Worthy Of His Calling - Eph. 4:1</vt:lpstr>
      <vt:lpstr>Is To Be A Walk Of Love - Eph. 5:1-2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Christian Walk</dc:title>
  <dc:creator>Jack Critchfield</dc:creator>
  <cp:lastModifiedBy>Jack Critchfield</cp:lastModifiedBy>
  <cp:revision>11</cp:revision>
  <dcterms:created xsi:type="dcterms:W3CDTF">2020-11-27T17:21:45Z</dcterms:created>
  <dcterms:modified xsi:type="dcterms:W3CDTF">2020-11-28T01:07:34Z</dcterms:modified>
</cp:coreProperties>
</file>